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9"/>
  </p:notesMasterIdLst>
  <p:sldIdLst>
    <p:sldId id="427" r:id="rId2"/>
    <p:sldId id="438" r:id="rId3"/>
    <p:sldId id="440" r:id="rId4"/>
    <p:sldId id="451" r:id="rId5"/>
    <p:sldId id="447" r:id="rId6"/>
    <p:sldId id="458" r:id="rId7"/>
    <p:sldId id="446" r:id="rId8"/>
    <p:sldId id="448" r:id="rId9"/>
    <p:sldId id="449" r:id="rId10"/>
    <p:sldId id="462" r:id="rId11"/>
    <p:sldId id="442" r:id="rId12"/>
    <p:sldId id="455" r:id="rId13"/>
    <p:sldId id="445" r:id="rId14"/>
    <p:sldId id="456" r:id="rId15"/>
    <p:sldId id="457" r:id="rId16"/>
    <p:sldId id="463" r:id="rId17"/>
    <p:sldId id="45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106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106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106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106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106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-106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-106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-106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-106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24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127" autoAdjust="0"/>
  </p:normalViewPr>
  <p:slideViewPr>
    <p:cSldViewPr>
      <p:cViewPr varScale="1">
        <p:scale>
          <a:sx n="102" d="100"/>
          <a:sy n="102" d="100"/>
        </p:scale>
        <p:origin x="192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89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C7A69E-45AB-46D6-A2EA-C9794B4FBB70}" type="datetime1">
              <a:rPr lang="en-US"/>
              <a:pPr/>
              <a:t>8/4/20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846AE6-F96A-4023-87D2-C540A42E78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516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46AE6-F96A-4023-87D2-C540A42E784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05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CCF214-B2FA-4F53-88B1-F706D1E2CEFF}" type="datetime1">
              <a:rPr lang="en-US"/>
              <a:pPr/>
              <a:t>8/4/20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4EBED-910F-412D-8524-B311C44D4C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879E7-8D96-435C-9712-292DFE8F5613}" type="datetime1">
              <a:rPr lang="en-US"/>
              <a:pPr/>
              <a:t>8/4/20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0E593-73F7-46AD-8F69-D92174FB2D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0C7CE4-0717-4B9F-B5F0-AAEC15E78ADC}" type="datetime1">
              <a:rPr lang="en-US"/>
              <a:pPr/>
              <a:t>8/4/20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DD589-1ECC-43DE-B632-B482B28FA5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224A0-7C45-4AFE-8F86-349315EC037B}" type="datetime1">
              <a:rPr lang="en-US"/>
              <a:pPr/>
              <a:t>8/4/20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EE194-F302-4F76-9446-543C1B0B6B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303D44-E255-4BA9-809F-54F21565867A}" type="datetime1">
              <a:rPr lang="en-US"/>
              <a:pPr/>
              <a:t>8/4/20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E306E-5FD2-4E0D-99A0-793169DD38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47CCB8-B20E-4A31-A3FB-96C393495C67}" type="datetime1">
              <a:rPr lang="en-US"/>
              <a:pPr/>
              <a:t>8/4/20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ACF91-486D-45A4-9F48-25D13CF99D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7D3921-F435-47E5-B938-25D59F77F0F3}" type="datetime1">
              <a:rPr lang="en-US"/>
              <a:pPr/>
              <a:t>8/4/20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1D4F9-1179-44C1-B77E-3DBC9D169D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5E61F1-5716-4CD1-8E90-86B1927B760D}" type="datetime1">
              <a:rPr lang="en-US"/>
              <a:pPr/>
              <a:t>8/4/20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3B835-2C7E-4AA6-94A0-84D0FE9567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741422-57BE-4446-BBBB-F3AB3AD07111}" type="datetime1">
              <a:rPr lang="en-US"/>
              <a:pPr/>
              <a:t>8/4/20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99896-D3EB-4BAC-9FF1-BD65472A89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2760CB-5054-476A-945C-B9EF08887E6B}" type="datetime1">
              <a:rPr lang="en-US"/>
              <a:pPr/>
              <a:t>8/4/20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EEA91-8CAD-4753-B8F4-748EE72399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AF2F18-CEFE-4655-90CA-3F9E9846301D}" type="datetime1">
              <a:rPr lang="en-US"/>
              <a:pPr/>
              <a:t>8/4/20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0A0DF-F091-4CF7-9EAF-A93F9B2063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fld id="{6E596143-1056-4D92-9F3F-AB6CF3CCD311}" type="datetime1">
              <a:rPr lang="en-US"/>
              <a:pPr/>
              <a:t>8/4/20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FCFDFC51-1A4A-4909-BC1C-E7EA1DE1EF8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2180"/>
            <a:ext cx="8229600" cy="1447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SFRB Applicant Workshop</a:t>
            </a:r>
            <a:br>
              <a:rPr lang="en-US" b="1" dirty="0">
                <a:ea typeface="+mj-ea"/>
                <a:cs typeface="Calibri"/>
              </a:rPr>
            </a:br>
            <a:r>
              <a:rPr lang="en-US" b="1" dirty="0">
                <a:ea typeface="+mj-ea"/>
                <a:cs typeface="+mj-cs"/>
              </a:rPr>
              <a:t>FY2021-22 Funding</a:t>
            </a: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1600200" y="3962400"/>
            <a:ext cx="533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ctr"/>
            <a:r>
              <a:rPr lang="en-US" dirty="0"/>
              <a:t>Thursday, August 6</a:t>
            </a:r>
            <a:r>
              <a:rPr lang="en-US" baseline="30000" dirty="0"/>
              <a:t>th</a:t>
            </a:r>
            <a:r>
              <a:rPr lang="en-US" dirty="0"/>
              <a:t>, 1 PM - 2 PM</a:t>
            </a:r>
          </a:p>
          <a:p>
            <a:pPr algn="ctr"/>
            <a:r>
              <a:rPr lang="en-US" dirty="0"/>
              <a:t>Wednesday, August 12</a:t>
            </a:r>
            <a:r>
              <a:rPr lang="en-US" baseline="30000" dirty="0"/>
              <a:t>th</a:t>
            </a:r>
            <a:r>
              <a:rPr lang="en-US" dirty="0"/>
              <a:t>, 1 PM - 2 PM</a:t>
            </a:r>
          </a:p>
          <a:p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5800"/>
            <a:ext cx="3581400" cy="944880"/>
          </a:xfrm>
          <a:prstGeom prst="rect">
            <a:avLst/>
          </a:prstGeom>
        </p:spPr>
      </p:pic>
      <p:sp>
        <p:nvSpPr>
          <p:cNvPr id="14343" name="Text Box 2"/>
          <p:cNvSpPr txBox="1">
            <a:spLocks noChangeArrowheads="1"/>
          </p:cNvSpPr>
          <p:nvPr/>
        </p:nvSpPr>
        <p:spPr bwMode="auto">
          <a:xfrm>
            <a:off x="3711575" y="762000"/>
            <a:ext cx="5203825" cy="6857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Student Fee Review Board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MS PGothic" pitchFamily="34" charset="-12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86200" y="685800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37F7C2F6-9EF9-45C6-B20F-A1EF7F6F75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614" y="5215727"/>
            <a:ext cx="4002771" cy="115136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B319B3A-F24D-B045-9D66-F2E5D3ED96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395767"/>
              </p:ext>
            </p:extLst>
          </p:nvPr>
        </p:nvGraphicFramePr>
        <p:xfrm>
          <a:off x="228600" y="2600960"/>
          <a:ext cx="8763000" cy="4028440"/>
        </p:xfrm>
        <a:graphic>
          <a:graphicData uri="http://schemas.openxmlformats.org/drawingml/2006/table">
            <a:tbl>
              <a:tblPr/>
              <a:tblGrid>
                <a:gridCol w="4381500">
                  <a:extLst>
                    <a:ext uri="{9D8B030D-6E8A-4147-A177-3AD203B41FA5}">
                      <a16:colId xmlns:a16="http://schemas.microsoft.com/office/drawing/2014/main" val="4225306101"/>
                    </a:ext>
                  </a:extLst>
                </a:gridCol>
                <a:gridCol w="4381500">
                  <a:extLst>
                    <a:ext uri="{9D8B030D-6E8A-4147-A177-3AD203B41FA5}">
                      <a16:colId xmlns:a16="http://schemas.microsoft.com/office/drawing/2014/main" val="3143951427"/>
                    </a:ext>
                  </a:extLst>
                </a:gridCol>
              </a:tblGrid>
              <a:tr h="29011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Applications Open</a:t>
                      </a:r>
                      <a:endParaRPr lang="en-US" sz="1400" dirty="0">
                        <a:effectLst/>
                      </a:endParaRPr>
                    </a:p>
                  </a:txBody>
                  <a:tcPr marL="48666" marR="48666" marT="24333" marB="243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Wednesday, July 29</a:t>
                      </a:r>
                      <a:r>
                        <a:rPr lang="en-US" sz="1400" baseline="30000">
                          <a:effectLst/>
                        </a:rPr>
                        <a:t>th</a:t>
                      </a:r>
                      <a:r>
                        <a:rPr lang="en-US" sz="1400">
                          <a:effectLst/>
                        </a:rPr>
                        <a:t>, 2020</a:t>
                      </a:r>
                    </a:p>
                  </a:txBody>
                  <a:tcPr marL="48666" marR="48666" marT="24333" marB="243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969225"/>
                  </a:ext>
                </a:extLst>
              </a:tr>
              <a:tr h="52634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Applications Workshops</a:t>
                      </a:r>
                      <a:endParaRPr lang="en-US" sz="1400" dirty="0">
                        <a:effectLst/>
                      </a:endParaRPr>
                    </a:p>
                  </a:txBody>
                  <a:tcPr marL="48666" marR="48666" marT="24333" marB="243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Thursday, August 6</a:t>
                      </a:r>
                      <a:r>
                        <a:rPr lang="en-US" sz="1400" baseline="30000">
                          <a:effectLst/>
                        </a:rPr>
                        <a:t>th</a:t>
                      </a:r>
                      <a:r>
                        <a:rPr lang="en-US" sz="1400">
                          <a:effectLst/>
                        </a:rPr>
                        <a:t>, 2020/ 1PM-2PM</a:t>
                      </a:r>
                    </a:p>
                    <a:p>
                      <a:pPr algn="ctr"/>
                      <a:r>
                        <a:rPr lang="en-US" sz="1400">
                          <a:effectLst/>
                        </a:rPr>
                        <a:t>Wednesday, August 12</a:t>
                      </a:r>
                      <a:r>
                        <a:rPr lang="en-US" sz="1400" baseline="30000">
                          <a:effectLst/>
                        </a:rPr>
                        <a:t>th</a:t>
                      </a:r>
                      <a:r>
                        <a:rPr lang="en-US" sz="1400">
                          <a:effectLst/>
                        </a:rPr>
                        <a:t>, 2020/ 1PM-2PM</a:t>
                      </a:r>
                    </a:p>
                  </a:txBody>
                  <a:tcPr marL="48666" marR="48666" marT="24333" marB="243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79766"/>
                  </a:ext>
                </a:extLst>
              </a:tr>
              <a:tr h="29011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BA0C2F"/>
                          </a:solidFill>
                          <a:effectLst/>
                        </a:rPr>
                        <a:t>Applications Close</a:t>
                      </a:r>
                      <a:endParaRPr lang="en-US" sz="1400" dirty="0">
                        <a:solidFill>
                          <a:srgbClr val="BA0C2F"/>
                        </a:solidFill>
                        <a:effectLst/>
                      </a:endParaRPr>
                    </a:p>
                  </a:txBody>
                  <a:tcPr marL="48666" marR="48666" marT="24333" marB="243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rgbClr val="BA0C2F"/>
                          </a:solidFill>
                          <a:effectLst/>
                        </a:rPr>
                        <a:t>Friday, September 11</a:t>
                      </a:r>
                      <a:r>
                        <a:rPr lang="en-US" sz="1400" baseline="30000">
                          <a:solidFill>
                            <a:srgbClr val="BA0C2F"/>
                          </a:solidFill>
                          <a:effectLst/>
                        </a:rPr>
                        <a:t>th</a:t>
                      </a:r>
                      <a:r>
                        <a:rPr lang="en-US" sz="1400">
                          <a:solidFill>
                            <a:srgbClr val="BA0C2F"/>
                          </a:solidFill>
                          <a:effectLst/>
                        </a:rPr>
                        <a:t>, 2020/ 5PM</a:t>
                      </a:r>
                    </a:p>
                  </a:txBody>
                  <a:tcPr marL="48666" marR="48666" marT="24333" marB="243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202312"/>
                  </a:ext>
                </a:extLst>
              </a:tr>
              <a:tr h="76258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Hearings</a:t>
                      </a:r>
                      <a:endParaRPr lang="en-US" sz="1400" dirty="0">
                        <a:effectLst/>
                      </a:endParaRPr>
                    </a:p>
                  </a:txBody>
                  <a:tcPr marL="48666" marR="48666" marT="24333" marB="243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Saturday, September 26</a:t>
                      </a:r>
                      <a:r>
                        <a:rPr lang="en-US" sz="1400" baseline="30000" dirty="0">
                          <a:effectLst/>
                        </a:rPr>
                        <a:t>th</a:t>
                      </a:r>
                      <a:r>
                        <a:rPr lang="en-US" sz="1400" dirty="0">
                          <a:effectLst/>
                        </a:rPr>
                        <a:t>, 2020/ 8AM-6PM</a:t>
                      </a:r>
                    </a:p>
                    <a:p>
                      <a:pPr algn="ctr"/>
                      <a:r>
                        <a:rPr lang="en-US" sz="1400" dirty="0">
                          <a:effectLst/>
                        </a:rPr>
                        <a:t>Sunday, September 27</a:t>
                      </a:r>
                      <a:r>
                        <a:rPr lang="en-US" sz="1400" baseline="30000" dirty="0">
                          <a:effectLst/>
                        </a:rPr>
                        <a:t>th</a:t>
                      </a:r>
                      <a:r>
                        <a:rPr lang="en-US" sz="1400" dirty="0">
                          <a:effectLst/>
                        </a:rPr>
                        <a:t>, 2020/ 8AM-6PM</a:t>
                      </a:r>
                    </a:p>
                    <a:p>
                      <a:pPr algn="ctr"/>
                      <a:r>
                        <a:rPr lang="en-US" sz="1400" dirty="0">
                          <a:effectLst/>
                        </a:rPr>
                        <a:t>Sunday, October 4</a:t>
                      </a:r>
                      <a:r>
                        <a:rPr lang="en-US" sz="1400" baseline="30000" dirty="0">
                          <a:effectLst/>
                        </a:rPr>
                        <a:t>th</a:t>
                      </a:r>
                      <a:r>
                        <a:rPr lang="en-US" sz="1400" dirty="0">
                          <a:effectLst/>
                        </a:rPr>
                        <a:t>, 2020/ 8AM-6PM</a:t>
                      </a:r>
                    </a:p>
                  </a:txBody>
                  <a:tcPr marL="48666" marR="48666" marT="24333" marB="243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522836"/>
                  </a:ext>
                </a:extLst>
              </a:tr>
              <a:tr h="52634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Student Forums</a:t>
                      </a:r>
                      <a:endParaRPr lang="en-US" sz="1400" dirty="0">
                        <a:effectLst/>
                      </a:endParaRPr>
                    </a:p>
                  </a:txBody>
                  <a:tcPr marL="48666" marR="48666" marT="24333" marB="243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Thursday, October 15</a:t>
                      </a:r>
                      <a:r>
                        <a:rPr lang="en-US" sz="1400" baseline="30000">
                          <a:effectLst/>
                        </a:rPr>
                        <a:t>th</a:t>
                      </a:r>
                      <a:r>
                        <a:rPr lang="en-US" sz="1400">
                          <a:effectLst/>
                        </a:rPr>
                        <a:t>, 2020/ 11AM-1PM</a:t>
                      </a:r>
                    </a:p>
                    <a:p>
                      <a:pPr algn="ctr"/>
                      <a:r>
                        <a:rPr lang="en-US" sz="1400">
                          <a:effectLst/>
                        </a:rPr>
                        <a:t>Monday, October 19</a:t>
                      </a:r>
                      <a:r>
                        <a:rPr lang="en-US" sz="1400" baseline="30000">
                          <a:effectLst/>
                        </a:rPr>
                        <a:t>th</a:t>
                      </a:r>
                      <a:r>
                        <a:rPr lang="en-US" sz="1400">
                          <a:effectLst/>
                        </a:rPr>
                        <a:t>, 2020/ 11AM-1PM</a:t>
                      </a:r>
                    </a:p>
                  </a:txBody>
                  <a:tcPr marL="48666" marR="48666" marT="24333" marB="243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982645"/>
                  </a:ext>
                </a:extLst>
              </a:tr>
              <a:tr h="76258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Deliberations</a:t>
                      </a:r>
                      <a:endParaRPr lang="en-US" sz="1400" dirty="0">
                        <a:effectLst/>
                      </a:endParaRPr>
                    </a:p>
                  </a:txBody>
                  <a:tcPr marL="48666" marR="48666" marT="24333" marB="243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Saturday, October 24</a:t>
                      </a:r>
                      <a:r>
                        <a:rPr lang="en-US" sz="1400" baseline="30000">
                          <a:effectLst/>
                        </a:rPr>
                        <a:t>th</a:t>
                      </a:r>
                      <a:r>
                        <a:rPr lang="en-US" sz="1400">
                          <a:effectLst/>
                        </a:rPr>
                        <a:t>, 2020/ 8AM-6PM</a:t>
                      </a:r>
                    </a:p>
                    <a:p>
                      <a:pPr algn="ctr"/>
                      <a:r>
                        <a:rPr lang="en-US" sz="1400">
                          <a:effectLst/>
                        </a:rPr>
                        <a:t>Sunday, October 25</a:t>
                      </a:r>
                      <a:r>
                        <a:rPr lang="en-US" sz="1400" baseline="30000">
                          <a:effectLst/>
                        </a:rPr>
                        <a:t>th</a:t>
                      </a:r>
                      <a:r>
                        <a:rPr lang="en-US" sz="1400">
                          <a:effectLst/>
                        </a:rPr>
                        <a:t>, 2020/ 8AM-6PM</a:t>
                      </a:r>
                    </a:p>
                    <a:p>
                      <a:pPr algn="ctr"/>
                      <a:r>
                        <a:rPr lang="en-US" sz="1400">
                          <a:effectLst/>
                        </a:rPr>
                        <a:t>Sunday, November 1</a:t>
                      </a:r>
                      <a:r>
                        <a:rPr lang="en-US" sz="1400" baseline="30000">
                          <a:effectLst/>
                        </a:rPr>
                        <a:t>st</a:t>
                      </a:r>
                      <a:r>
                        <a:rPr lang="en-US" sz="1400">
                          <a:effectLst/>
                        </a:rPr>
                        <a:t>, 2020/ 8AM-6PM</a:t>
                      </a:r>
                    </a:p>
                  </a:txBody>
                  <a:tcPr marL="48666" marR="48666" marT="24333" marB="243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811432"/>
                  </a:ext>
                </a:extLst>
              </a:tr>
              <a:tr h="29011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Preliminary Recommendations to BLT</a:t>
                      </a:r>
                      <a:endParaRPr lang="en-US" sz="1400" dirty="0">
                        <a:effectLst/>
                      </a:endParaRPr>
                    </a:p>
                  </a:txBody>
                  <a:tcPr marL="48666" marR="48666" marT="24333" marB="243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Sunday, November 15</a:t>
                      </a:r>
                      <a:r>
                        <a:rPr lang="en-US" sz="1400" baseline="30000">
                          <a:effectLst/>
                        </a:rPr>
                        <a:t>th</a:t>
                      </a:r>
                      <a:r>
                        <a:rPr lang="en-US" sz="1400">
                          <a:effectLst/>
                        </a:rPr>
                        <a:t>, 2020</a:t>
                      </a:r>
                    </a:p>
                  </a:txBody>
                  <a:tcPr marL="48666" marR="48666" marT="24333" marB="243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383050"/>
                  </a:ext>
                </a:extLst>
              </a:tr>
              <a:tr h="29011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Tentative Deliberations</a:t>
                      </a:r>
                      <a:endParaRPr lang="en-US" sz="1400" dirty="0">
                        <a:effectLst/>
                      </a:endParaRPr>
                    </a:p>
                  </a:txBody>
                  <a:tcPr marL="48666" marR="48666" marT="24333" marB="243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TBD</a:t>
                      </a:r>
                    </a:p>
                  </a:txBody>
                  <a:tcPr marL="48666" marR="48666" marT="24333" marB="243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401272"/>
                  </a:ext>
                </a:extLst>
              </a:tr>
              <a:tr h="29011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Final Recommendations to BLT</a:t>
                      </a:r>
                      <a:endParaRPr lang="en-US" sz="1400" dirty="0">
                        <a:effectLst/>
                      </a:endParaRPr>
                    </a:p>
                  </a:txBody>
                  <a:tcPr marL="48666" marR="48666" marT="24333" marB="243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Tuesday, December 1</a:t>
                      </a:r>
                      <a:r>
                        <a:rPr lang="en-US" sz="1400" baseline="30000" dirty="0">
                          <a:effectLst/>
                        </a:rPr>
                        <a:t>st</a:t>
                      </a:r>
                      <a:r>
                        <a:rPr lang="en-US" sz="1400" dirty="0">
                          <a:effectLst/>
                        </a:rPr>
                        <a:t>, 2020</a:t>
                      </a:r>
                    </a:p>
                  </a:txBody>
                  <a:tcPr marL="48666" marR="48666" marT="24333" marB="243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56244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4CC45FC6-D61A-E442-A8A9-43A14D1AABB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5800"/>
            <a:ext cx="3581400" cy="944880"/>
          </a:xfrm>
          <a:prstGeom prst="rect">
            <a:avLst/>
          </a:prstGeom>
        </p:spPr>
      </p:pic>
      <p:sp>
        <p:nvSpPr>
          <p:cNvPr id="7" name="Text Box 2">
            <a:extLst>
              <a:ext uri="{FF2B5EF4-FFF2-40B4-BE49-F238E27FC236}">
                <a16:creationId xmlns:a16="http://schemas.microsoft.com/office/drawing/2014/main" id="{D3A91979-652A-3D46-B732-7A4E1CB77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1575" y="762000"/>
            <a:ext cx="5203825" cy="6857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Student Fee Review Board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MS PGothic" pitchFamily="34" charset="-128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FB97BC-CF46-E34A-9B70-6CD27A5F98C1}"/>
              </a:ext>
            </a:extLst>
          </p:cNvPr>
          <p:cNvCxnSpPr/>
          <p:nvPr/>
        </p:nvCxnSpPr>
        <p:spPr>
          <a:xfrm flipV="1">
            <a:off x="3886200" y="685800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400F567-ADBB-0F45-91EE-349CEC843D7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le 2">
            <a:extLst>
              <a:ext uri="{FF2B5EF4-FFF2-40B4-BE49-F238E27FC236}">
                <a16:creationId xmlns:a16="http://schemas.microsoft.com/office/drawing/2014/main" id="{9658B0C3-BFED-1840-B8EC-02F6FF4507AC}"/>
              </a:ext>
            </a:extLst>
          </p:cNvPr>
          <p:cNvSpPr txBox="1">
            <a:spLocks/>
          </p:cNvSpPr>
          <p:nvPr/>
        </p:nvSpPr>
        <p:spPr bwMode="auto">
          <a:xfrm>
            <a:off x="457200" y="145796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/>
              <a:t>TIMELINE</a:t>
            </a:r>
          </a:p>
        </p:txBody>
      </p:sp>
    </p:spTree>
    <p:extLst>
      <p:ext uri="{BB962C8B-B14F-4D97-AF65-F5344CB8AC3E}">
        <p14:creationId xmlns:p14="http://schemas.microsoft.com/office/powerpoint/2010/main" val="2410704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5800"/>
            <a:ext cx="3581400" cy="944880"/>
          </a:xfrm>
          <a:prstGeom prst="rect">
            <a:avLst/>
          </a:prstGeom>
        </p:spPr>
      </p:pic>
      <p:sp>
        <p:nvSpPr>
          <p:cNvPr id="14343" name="Text Box 2"/>
          <p:cNvSpPr txBox="1">
            <a:spLocks noChangeArrowheads="1"/>
          </p:cNvSpPr>
          <p:nvPr/>
        </p:nvSpPr>
        <p:spPr bwMode="auto">
          <a:xfrm>
            <a:off x="3711575" y="762000"/>
            <a:ext cx="5203825" cy="6857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Student Fee Review Board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MS PGothic" pitchFamily="34" charset="-12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86200" y="685800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4495800"/>
          </a:xfrm>
        </p:spPr>
        <p:txBody>
          <a:bodyPr anchor="t"/>
          <a:lstStyle/>
          <a:p>
            <a:pPr marL="0" indent="0" eaLnBrk="1" hangingPunct="1"/>
            <a:r>
              <a:rPr lang="en-US" sz="4000" b="1" dirty="0"/>
              <a:t>FY22 Funding</a:t>
            </a:r>
            <a:br>
              <a:rPr lang="en-US" sz="4000" b="1" dirty="0">
                <a:cs typeface="Calibri"/>
              </a:rPr>
            </a:br>
            <a:br>
              <a:rPr lang="en-US" dirty="0">
                <a:cs typeface="Calibri"/>
              </a:rPr>
            </a:br>
            <a:r>
              <a:rPr lang="en-US" sz="2000" b="1" dirty="0">
                <a:solidFill>
                  <a:srgbClr val="262626"/>
                </a:solidFill>
              </a:rPr>
              <a:t>Funding based on revenue (Total $ Amount)</a:t>
            </a:r>
            <a:br>
              <a:rPr lang="en-US" sz="2000" b="1" dirty="0">
                <a:solidFill>
                  <a:srgbClr val="262626"/>
                </a:solidFill>
                <a:cs typeface="Calibri"/>
              </a:rPr>
            </a:br>
            <a:r>
              <a:rPr lang="en-US" sz="2000" dirty="0">
                <a:solidFill>
                  <a:srgbClr val="262626"/>
                </a:solidFill>
              </a:rPr>
              <a:t>Organizations will receive set amount</a:t>
            </a:r>
            <a:br>
              <a:rPr lang="en-US" sz="2000" dirty="0">
                <a:solidFill>
                  <a:srgbClr val="262626"/>
                </a:solidFill>
                <a:cs typeface="Calibri"/>
              </a:rPr>
            </a:br>
            <a:r>
              <a:rPr lang="en-US" sz="2000" dirty="0">
                <a:solidFill>
                  <a:srgbClr val="262626"/>
                </a:solidFill>
              </a:rPr>
              <a:t>Funding will not Increase/Decrease with enrollment</a:t>
            </a:r>
            <a:br>
              <a:rPr lang="en-US" sz="2000" dirty="0">
                <a:solidFill>
                  <a:srgbClr val="262626"/>
                </a:solidFill>
                <a:cs typeface="Calibri"/>
              </a:rPr>
            </a:br>
            <a:br>
              <a:rPr lang="en-US" sz="2000" dirty="0">
                <a:solidFill>
                  <a:srgbClr val="262626"/>
                </a:solidFill>
                <a:cs typeface="Calibri"/>
              </a:rPr>
            </a:br>
            <a:r>
              <a:rPr lang="en-US" sz="2000" b="1" dirty="0">
                <a:solidFill>
                  <a:srgbClr val="262626"/>
                </a:solidFill>
              </a:rPr>
              <a:t>Vote of Approval</a:t>
            </a:r>
            <a:br>
              <a:rPr lang="en-US" sz="2000" b="1" dirty="0">
                <a:solidFill>
                  <a:srgbClr val="262626"/>
                </a:solidFill>
                <a:cs typeface="Calibri"/>
              </a:rPr>
            </a:br>
            <a:r>
              <a:rPr lang="en-US" sz="2000" dirty="0">
                <a:solidFill>
                  <a:srgbClr val="262626"/>
                </a:solidFill>
              </a:rPr>
              <a:t>Supermajority: 6 of 7</a:t>
            </a:r>
            <a:br>
              <a:rPr lang="en-US" sz="2000" dirty="0">
                <a:solidFill>
                  <a:srgbClr val="262626"/>
                </a:solidFill>
                <a:cs typeface="Calibri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5800"/>
            <a:ext cx="3581400" cy="944880"/>
          </a:xfrm>
          <a:prstGeom prst="rect">
            <a:avLst/>
          </a:prstGeom>
        </p:spPr>
      </p:pic>
      <p:sp>
        <p:nvSpPr>
          <p:cNvPr id="14343" name="Text Box 2"/>
          <p:cNvSpPr txBox="1">
            <a:spLocks noChangeArrowheads="1"/>
          </p:cNvSpPr>
          <p:nvPr/>
        </p:nvSpPr>
        <p:spPr bwMode="auto">
          <a:xfrm>
            <a:off x="3711575" y="762000"/>
            <a:ext cx="5203825" cy="6857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Student Fee Review Board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MS PGothic" pitchFamily="34" charset="-12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86200" y="685800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914400"/>
          </a:xfrm>
        </p:spPr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</a:rPr>
              <a:t>FY22 Funding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2819400"/>
            <a:ext cx="7772400" cy="3352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rtl="0"/>
            <a:endParaRPr lang="en-US" sz="2000" dirty="0">
              <a:solidFill>
                <a:srgbClr val="FF0000"/>
              </a:solidFill>
              <a:latin typeface="Calibri"/>
              <a:ea typeface="Calibri"/>
              <a:cs typeface="Calibri"/>
            </a:endParaRP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Applicants must provide documentation on how previous year’s SFRB award was spent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570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16B40A-7731-EF47-94B0-1580CBAC8A81}"/>
              </a:ext>
            </a:extLst>
          </p:cNvPr>
          <p:cNvSpPr/>
          <p:nvPr/>
        </p:nvSpPr>
        <p:spPr>
          <a:xfrm>
            <a:off x="495300" y="2329179"/>
            <a:ext cx="8153400" cy="36576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- No longer than one (1) page</a:t>
            </a:r>
          </a:p>
          <a:p>
            <a:r>
              <a:rPr lang="en-US" sz="2000" dirty="0">
                <a:solidFill>
                  <a:schemeClr val="tx1"/>
                </a:solidFill>
              </a:rPr>
              <a:t>- Introduces your application</a:t>
            </a:r>
          </a:p>
          <a:p>
            <a:r>
              <a:rPr lang="en-US" sz="2000" dirty="0">
                <a:solidFill>
                  <a:schemeClr val="tx1"/>
                </a:solidFill>
              </a:rPr>
              <a:t>- Captures the most important information from your application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- Provides the SFRB with a guide to reading your full application</a:t>
            </a:r>
          </a:p>
          <a:p>
            <a:r>
              <a:rPr lang="en-US" sz="2000" dirty="0">
                <a:solidFill>
                  <a:schemeClr val="tx1"/>
                </a:solidFill>
              </a:rPr>
              <a:t>- Improves transparency to students and other constituents who may review SFRB materials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pPr algn="ctr"/>
            <a:r>
              <a:rPr lang="en-US" sz="2000" i="1" dirty="0">
                <a:solidFill>
                  <a:schemeClr val="tx1"/>
                </a:solidFill>
              </a:rPr>
              <a:t>Examples of Executive Summary are available on </a:t>
            </a:r>
            <a:r>
              <a:rPr lang="en-US" sz="2000" i="1" dirty="0" err="1">
                <a:solidFill>
                  <a:schemeClr val="tx1"/>
                </a:solidFill>
              </a:rPr>
              <a:t>sfrb.unm.edu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D195FC1D-AB12-294B-AF67-55E514F9488F}"/>
              </a:ext>
            </a:extLst>
          </p:cNvPr>
          <p:cNvSpPr txBox="1">
            <a:spLocks/>
          </p:cNvSpPr>
          <p:nvPr/>
        </p:nvSpPr>
        <p:spPr bwMode="auto">
          <a:xfrm>
            <a:off x="457200" y="163068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/>
              <a:t>EXECUTIVE SUMMARY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5800"/>
            <a:ext cx="3581400" cy="944880"/>
          </a:xfrm>
          <a:prstGeom prst="rect">
            <a:avLst/>
          </a:prstGeom>
        </p:spPr>
      </p:pic>
      <p:sp>
        <p:nvSpPr>
          <p:cNvPr id="14343" name="Text Box 2"/>
          <p:cNvSpPr txBox="1">
            <a:spLocks noChangeArrowheads="1"/>
          </p:cNvSpPr>
          <p:nvPr/>
        </p:nvSpPr>
        <p:spPr bwMode="auto">
          <a:xfrm>
            <a:off x="3711575" y="762000"/>
            <a:ext cx="5203825" cy="6857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Student Fee Review Board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MS PGothic" pitchFamily="34" charset="-12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86200" y="685800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>
            <a:extLst>
              <a:ext uri="{FF2B5EF4-FFF2-40B4-BE49-F238E27FC236}">
                <a16:creationId xmlns:a16="http://schemas.microsoft.com/office/drawing/2014/main" id="{59BB1CBA-FC7E-7440-A959-8AF30DD77C4F}"/>
              </a:ext>
            </a:extLst>
          </p:cNvPr>
          <p:cNvSpPr txBox="1">
            <a:spLocks/>
          </p:cNvSpPr>
          <p:nvPr/>
        </p:nvSpPr>
        <p:spPr bwMode="auto">
          <a:xfrm>
            <a:off x="457200" y="163068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/>
              <a:t>FORM A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5800"/>
            <a:ext cx="3581400" cy="944880"/>
          </a:xfrm>
          <a:prstGeom prst="rect">
            <a:avLst/>
          </a:prstGeom>
        </p:spPr>
      </p:pic>
      <p:sp>
        <p:nvSpPr>
          <p:cNvPr id="14343" name="Text Box 2"/>
          <p:cNvSpPr txBox="1">
            <a:spLocks noChangeArrowheads="1"/>
          </p:cNvSpPr>
          <p:nvPr/>
        </p:nvSpPr>
        <p:spPr bwMode="auto">
          <a:xfrm>
            <a:off x="3711575" y="762000"/>
            <a:ext cx="5203825" cy="6857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Student Fee Review Board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MS PGothic" pitchFamily="34" charset="-12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86200" y="685800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88BCB7F5-55BF-514D-BA33-30E594A9DD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849045"/>
            <a:ext cx="9144000" cy="357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0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5800"/>
            <a:ext cx="3581400" cy="944880"/>
          </a:xfrm>
          <a:prstGeom prst="rect">
            <a:avLst/>
          </a:prstGeom>
        </p:spPr>
      </p:pic>
      <p:sp>
        <p:nvSpPr>
          <p:cNvPr id="14343" name="Text Box 2"/>
          <p:cNvSpPr txBox="1">
            <a:spLocks noChangeArrowheads="1"/>
          </p:cNvSpPr>
          <p:nvPr/>
        </p:nvSpPr>
        <p:spPr bwMode="auto">
          <a:xfrm>
            <a:off x="3711575" y="762000"/>
            <a:ext cx="5203825" cy="6857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Student Fee Review Board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MS PGothic" pitchFamily="34" charset="-12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86200" y="685800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52400" y="2743200"/>
            <a:ext cx="8610600" cy="36576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hangingPunct="1">
              <a:spcAft>
                <a:spcPts val="1200"/>
              </a:spcAft>
            </a:pPr>
            <a:r>
              <a:rPr lang="en-US" sz="2000" b="1" dirty="0">
                <a:solidFill>
                  <a:srgbClr val="262626"/>
                </a:solidFill>
              </a:rPr>
              <a:t>Form B: One-time Funding</a:t>
            </a:r>
          </a:p>
          <a:p>
            <a:pPr marL="342900" indent="-342900" eaLnBrk="1" hangingPunct="1">
              <a:spcAft>
                <a:spcPts val="1200"/>
              </a:spcAft>
              <a:buFont typeface="Arial"/>
              <a:buChar char="•"/>
            </a:pPr>
            <a:r>
              <a:rPr lang="en-US" sz="2000" dirty="0">
                <a:solidFill>
                  <a:srgbClr val="262626"/>
                </a:solidFill>
              </a:rPr>
              <a:t>If you are requesting one-time funding you </a:t>
            </a:r>
            <a:r>
              <a:rPr lang="en-US" sz="2000" b="1" i="1" dirty="0">
                <a:solidFill>
                  <a:srgbClr val="262626"/>
                </a:solidFill>
              </a:rPr>
              <a:t>must</a:t>
            </a:r>
            <a:r>
              <a:rPr lang="en-US" sz="2000" dirty="0">
                <a:solidFill>
                  <a:srgbClr val="262626"/>
                </a:solidFill>
              </a:rPr>
              <a:t> fill out Form B</a:t>
            </a:r>
            <a:endParaRPr lang="en-US" sz="2000" b="1" dirty="0">
              <a:solidFill>
                <a:srgbClr val="262626"/>
              </a:solidFill>
            </a:endParaRPr>
          </a:p>
          <a:p>
            <a:pPr eaLnBrk="1" hangingPunct="1">
              <a:spcAft>
                <a:spcPts val="1200"/>
              </a:spcAft>
            </a:pPr>
            <a:r>
              <a:rPr lang="en-US" sz="2000" b="1" dirty="0">
                <a:solidFill>
                  <a:srgbClr val="262626"/>
                </a:solidFill>
              </a:rPr>
              <a:t>Form C: External Funding</a:t>
            </a:r>
          </a:p>
          <a:p>
            <a:pPr marL="342900" indent="-342900" eaLnBrk="1" hangingPunct="1">
              <a:spcAft>
                <a:spcPts val="1200"/>
              </a:spcAft>
              <a:buFont typeface="Arial"/>
              <a:buChar char="•"/>
            </a:pPr>
            <a:r>
              <a:rPr lang="en-US" sz="2000" dirty="0">
                <a:solidFill>
                  <a:srgbClr val="262626"/>
                </a:solidFill>
              </a:rPr>
              <a:t>If you receive external funding you </a:t>
            </a:r>
            <a:r>
              <a:rPr lang="en-US" sz="2000" b="1" i="1" dirty="0">
                <a:solidFill>
                  <a:srgbClr val="262626"/>
                </a:solidFill>
              </a:rPr>
              <a:t>must</a:t>
            </a:r>
            <a:r>
              <a:rPr lang="en-US" sz="2000" dirty="0">
                <a:solidFill>
                  <a:srgbClr val="262626"/>
                </a:solidFill>
              </a:rPr>
              <a:t> fill out Form C</a:t>
            </a:r>
          </a:p>
          <a:p>
            <a:pPr marL="342900" indent="-342900" eaLnBrk="1" hangingPunct="1">
              <a:spcAft>
                <a:spcPts val="1200"/>
              </a:spcAft>
              <a:buFont typeface="Arial"/>
              <a:buChar char="•"/>
            </a:pPr>
            <a:r>
              <a:rPr lang="en-US" sz="2000" dirty="0">
                <a:solidFill>
                  <a:srgbClr val="262626"/>
                </a:solidFill>
              </a:rPr>
              <a:t>Any funding other than student fees</a:t>
            </a:r>
          </a:p>
          <a:p>
            <a:pPr eaLnBrk="1" hangingPunct="1">
              <a:spcAft>
                <a:spcPts val="1200"/>
              </a:spcAft>
            </a:pPr>
            <a:endParaRPr lang="en-US" sz="2000" dirty="0">
              <a:solidFill>
                <a:srgbClr val="262626"/>
              </a:solidFill>
            </a:endParaRPr>
          </a:p>
          <a:p>
            <a:pPr eaLnBrk="1" hangingPunct="1">
              <a:lnSpc>
                <a:spcPct val="50000"/>
              </a:lnSpc>
              <a:spcAft>
                <a:spcPts val="1200"/>
              </a:spcAft>
              <a:buFont typeface="Arial" charset="0"/>
              <a:buNone/>
            </a:pPr>
            <a:endParaRPr lang="en-US" sz="2000" dirty="0">
              <a:solidFill>
                <a:srgbClr val="262626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46464878-5C60-6649-934B-5BD2321622D7}"/>
              </a:ext>
            </a:extLst>
          </p:cNvPr>
          <p:cNvSpPr txBox="1">
            <a:spLocks/>
          </p:cNvSpPr>
          <p:nvPr/>
        </p:nvSpPr>
        <p:spPr bwMode="auto">
          <a:xfrm>
            <a:off x="457200" y="163068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/>
              <a:t>FORM B AND C</a:t>
            </a:r>
          </a:p>
        </p:txBody>
      </p:sp>
    </p:spTree>
    <p:extLst>
      <p:ext uri="{BB962C8B-B14F-4D97-AF65-F5344CB8AC3E}">
        <p14:creationId xmlns:p14="http://schemas.microsoft.com/office/powerpoint/2010/main" val="2239640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5800"/>
            <a:ext cx="3581400" cy="944880"/>
          </a:xfrm>
          <a:prstGeom prst="rect">
            <a:avLst/>
          </a:prstGeom>
        </p:spPr>
      </p:pic>
      <p:sp>
        <p:nvSpPr>
          <p:cNvPr id="14343" name="Text Box 2"/>
          <p:cNvSpPr txBox="1">
            <a:spLocks noChangeArrowheads="1"/>
          </p:cNvSpPr>
          <p:nvPr/>
        </p:nvSpPr>
        <p:spPr bwMode="auto">
          <a:xfrm>
            <a:off x="3711575" y="762000"/>
            <a:ext cx="5203825" cy="6857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Student Fee Review Board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MS PGothic" pitchFamily="34" charset="-12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86200" y="685800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043F5E2-45FB-EC4E-9071-4DE6194F68FC}"/>
              </a:ext>
            </a:extLst>
          </p:cNvPr>
          <p:cNvSpPr/>
          <p:nvPr/>
        </p:nvSpPr>
        <p:spPr>
          <a:xfrm>
            <a:off x="495300" y="2329179"/>
            <a:ext cx="8153400" cy="36576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b="1" dirty="0">
              <a:solidFill>
                <a:schemeClr val="tx1"/>
              </a:solidFill>
            </a:endParaRPr>
          </a:p>
          <a:p>
            <a:endParaRPr lang="en-US" sz="2000" b="1" dirty="0">
              <a:solidFill>
                <a:schemeClr val="tx1"/>
              </a:solidFill>
            </a:endParaRPr>
          </a:p>
          <a:p>
            <a:endParaRPr lang="en-US" sz="2000" b="1" dirty="0">
              <a:solidFill>
                <a:schemeClr val="tx1"/>
              </a:solidFill>
            </a:endParaRPr>
          </a:p>
          <a:p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Time:</a:t>
            </a:r>
          </a:p>
          <a:p>
            <a:r>
              <a:rPr lang="en-US" sz="2000" dirty="0">
                <a:solidFill>
                  <a:schemeClr val="tx1"/>
                </a:solidFill>
              </a:rPr>
              <a:t>For departments requesting &lt;$350,000 – 15-minute presentation time</a:t>
            </a:r>
          </a:p>
          <a:p>
            <a:r>
              <a:rPr lang="en-US" sz="2000" dirty="0">
                <a:solidFill>
                  <a:schemeClr val="tx1"/>
                </a:solidFill>
              </a:rPr>
              <a:t>For departments requesting &gt;$350,000 – 30-minute presentation time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What to cover:</a:t>
            </a:r>
          </a:p>
          <a:p>
            <a:r>
              <a:rPr lang="en-US" sz="2000" dirty="0">
                <a:solidFill>
                  <a:schemeClr val="tx1"/>
                </a:solidFill>
              </a:rPr>
              <a:t>Overview of organization.</a:t>
            </a:r>
          </a:p>
          <a:p>
            <a:r>
              <a:rPr lang="en-US" sz="2000" dirty="0">
                <a:solidFill>
                  <a:schemeClr val="tx1"/>
                </a:solidFill>
              </a:rPr>
              <a:t>Detailed overview of the use of SFRB funding for the current year.</a:t>
            </a:r>
          </a:p>
          <a:p>
            <a:r>
              <a:rPr lang="en-US" sz="2000" dirty="0">
                <a:solidFill>
                  <a:schemeClr val="tx1"/>
                </a:solidFill>
              </a:rPr>
              <a:t>Detailed overview of the use of SFRB funding for the next fiscal year.</a:t>
            </a:r>
          </a:p>
          <a:p>
            <a:r>
              <a:rPr lang="en-US" sz="2000" dirty="0">
                <a:solidFill>
                  <a:schemeClr val="tx1"/>
                </a:solidFill>
              </a:rPr>
              <a:t>Detailed explanation of any increase in funding request.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** SFRB will have 15 minutes for Q&amp;A after presentations.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D8C0F817-08CD-E741-BEEA-4D486ABC9CDF}"/>
              </a:ext>
            </a:extLst>
          </p:cNvPr>
          <p:cNvSpPr txBox="1">
            <a:spLocks/>
          </p:cNvSpPr>
          <p:nvPr/>
        </p:nvSpPr>
        <p:spPr bwMode="auto">
          <a:xfrm>
            <a:off x="457200" y="163068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/>
              <a:t>PRESENTING YOUR BUDGET</a:t>
            </a:r>
          </a:p>
        </p:txBody>
      </p:sp>
    </p:spTree>
    <p:extLst>
      <p:ext uri="{BB962C8B-B14F-4D97-AF65-F5344CB8AC3E}">
        <p14:creationId xmlns:p14="http://schemas.microsoft.com/office/powerpoint/2010/main" val="3167507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DB7195B-13D6-F348-8981-36C2604B78F0}"/>
              </a:ext>
            </a:extLst>
          </p:cNvPr>
          <p:cNvSpPr/>
          <p:nvPr/>
        </p:nvSpPr>
        <p:spPr>
          <a:xfrm>
            <a:off x="495300" y="2329179"/>
            <a:ext cx="8153400" cy="36576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Website: </a:t>
            </a:r>
            <a:r>
              <a:rPr lang="en-US" sz="2000" dirty="0" err="1">
                <a:solidFill>
                  <a:schemeClr val="tx1"/>
                </a:solidFill>
              </a:rPr>
              <a:t>sfrb.unm.edu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Email: </a:t>
            </a:r>
            <a:r>
              <a:rPr lang="en-US" sz="2000" dirty="0" err="1">
                <a:solidFill>
                  <a:schemeClr val="tx1"/>
                </a:solidFill>
              </a:rPr>
              <a:t>sfrb@unm.edu</a:t>
            </a:r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SFRB Chair: Mia Amin, </a:t>
            </a:r>
            <a:r>
              <a:rPr lang="en-US" sz="2000" dirty="0" err="1">
                <a:solidFill>
                  <a:schemeClr val="tx1"/>
                </a:solidFill>
              </a:rPr>
              <a:t>asunmprz@unm.edu</a:t>
            </a:r>
            <a:endParaRPr lang="en-US" sz="2000" dirty="0">
              <a:solidFill>
                <a:schemeClr val="tx1"/>
              </a:solidFill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SFRB Vice-Chair: Naguru </a:t>
            </a:r>
            <a:r>
              <a:rPr lang="en-US" sz="2000" dirty="0" err="1">
                <a:solidFill>
                  <a:schemeClr val="tx1"/>
                </a:solidFill>
              </a:rPr>
              <a:t>NIKHILeswara</a:t>
            </a:r>
            <a:r>
              <a:rPr lang="en-US" sz="2000" dirty="0">
                <a:solidFill>
                  <a:schemeClr val="tx1"/>
                </a:solidFill>
              </a:rPr>
              <a:t> Reddy, </a:t>
            </a:r>
            <a:r>
              <a:rPr lang="en-US" sz="2000" dirty="0" err="1">
                <a:solidFill>
                  <a:schemeClr val="tx1"/>
                </a:solidFill>
              </a:rPr>
              <a:t>gpsapres@unm.edu</a:t>
            </a:r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D5DA64A5-78ED-3344-BFA0-7C27EFB3335D}"/>
              </a:ext>
            </a:extLst>
          </p:cNvPr>
          <p:cNvSpPr txBox="1">
            <a:spLocks/>
          </p:cNvSpPr>
          <p:nvPr/>
        </p:nvSpPr>
        <p:spPr bwMode="auto">
          <a:xfrm>
            <a:off x="457200" y="163068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/>
              <a:t>COMMUNICATING WITH SFRB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5800"/>
            <a:ext cx="3581400" cy="944880"/>
          </a:xfrm>
          <a:prstGeom prst="rect">
            <a:avLst/>
          </a:prstGeom>
        </p:spPr>
      </p:pic>
      <p:sp>
        <p:nvSpPr>
          <p:cNvPr id="14343" name="Text Box 2"/>
          <p:cNvSpPr txBox="1">
            <a:spLocks noChangeArrowheads="1"/>
          </p:cNvSpPr>
          <p:nvPr/>
        </p:nvSpPr>
        <p:spPr bwMode="auto">
          <a:xfrm>
            <a:off x="3711575" y="762000"/>
            <a:ext cx="5203825" cy="6857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Student Fee Review Board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MS PGothic" pitchFamily="34" charset="-12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86200" y="685800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495300" y="2329179"/>
            <a:ext cx="8153400" cy="36576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en-US" sz="2000" dirty="0">
                <a:solidFill>
                  <a:schemeClr val="tx1"/>
                </a:solidFill>
              </a:rPr>
              <a:t>Introduction to the Board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solidFill>
                  <a:schemeClr val="tx1"/>
                </a:solidFill>
              </a:rPr>
              <a:t>Unit Eligibility</a:t>
            </a:r>
            <a:endParaRPr lang="en-US" sz="2000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FontTx/>
              <a:buChar char="-"/>
            </a:pPr>
            <a:r>
              <a:rPr lang="en-US" sz="2000" dirty="0">
                <a:solidFill>
                  <a:schemeClr val="tx1"/>
                </a:solidFill>
              </a:rPr>
              <a:t>Application Changes</a:t>
            </a:r>
            <a:endParaRPr lang="en-US" sz="2000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FontTx/>
              <a:buChar char="-"/>
            </a:pPr>
            <a:r>
              <a:rPr lang="en-US" sz="2000" dirty="0">
                <a:solidFill>
                  <a:schemeClr val="tx1"/>
                </a:solidFill>
              </a:rPr>
              <a:t>Funding Considerations</a:t>
            </a:r>
            <a:endParaRPr lang="en-US" sz="2000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FontTx/>
              <a:buChar char="-"/>
            </a:pPr>
            <a:r>
              <a:rPr lang="en-US" sz="2000" dirty="0">
                <a:solidFill>
                  <a:schemeClr val="tx1"/>
                </a:solidFill>
              </a:rPr>
              <a:t>Potential Outcomes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solidFill>
                  <a:schemeClr val="tx1"/>
                </a:solidFill>
              </a:rPr>
              <a:t>Timeline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solidFill>
                  <a:schemeClr val="tx1"/>
                </a:solidFill>
                <a:cs typeface="Calibri"/>
              </a:rPr>
              <a:t>Forms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solidFill>
                  <a:schemeClr val="tx1"/>
                </a:solidFill>
              </a:rPr>
              <a:t>Presenting Your Budget</a:t>
            </a:r>
            <a:endParaRPr lang="en-US" sz="2000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FontTx/>
              <a:buChar char="-"/>
            </a:pPr>
            <a:r>
              <a:rPr lang="en-US" sz="2000" dirty="0">
                <a:solidFill>
                  <a:schemeClr val="tx1"/>
                </a:solidFill>
              </a:rPr>
              <a:t>Communication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C5F4E8A-B67D-5647-9673-3BD5DDA9A3B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5800"/>
            <a:ext cx="3581400" cy="944880"/>
          </a:xfrm>
          <a:prstGeom prst="rect">
            <a:avLst/>
          </a:prstGeom>
        </p:spPr>
      </p:pic>
      <p:sp>
        <p:nvSpPr>
          <p:cNvPr id="13" name="Text Box 2">
            <a:extLst>
              <a:ext uri="{FF2B5EF4-FFF2-40B4-BE49-F238E27FC236}">
                <a16:creationId xmlns:a16="http://schemas.microsoft.com/office/drawing/2014/main" id="{72DB359B-AE47-BD41-853E-9D33396E0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1575" y="762000"/>
            <a:ext cx="5203825" cy="6857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Student Fee Review Board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MS PGothic" pitchFamily="34" charset="-128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473E050-E8E1-AA48-A5B4-7BF7DE7619B4}"/>
              </a:ext>
            </a:extLst>
          </p:cNvPr>
          <p:cNvCxnSpPr/>
          <p:nvPr/>
        </p:nvCxnSpPr>
        <p:spPr>
          <a:xfrm flipV="1">
            <a:off x="3886200" y="685800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2">
            <a:extLst>
              <a:ext uri="{FF2B5EF4-FFF2-40B4-BE49-F238E27FC236}">
                <a16:creationId xmlns:a16="http://schemas.microsoft.com/office/drawing/2014/main" id="{AFD03074-8503-4949-83C7-87FDDD7C1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30680"/>
            <a:ext cx="8229600" cy="1143000"/>
          </a:xfrm>
        </p:spPr>
        <p:txBody>
          <a:bodyPr/>
          <a:lstStyle/>
          <a:p>
            <a:r>
              <a:rPr lang="en-US" b="1" dirty="0"/>
              <a:t>AGENDA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5800"/>
            <a:ext cx="3581400" cy="944880"/>
          </a:xfrm>
          <a:prstGeom prst="rect">
            <a:avLst/>
          </a:prstGeom>
        </p:spPr>
      </p:pic>
      <p:sp>
        <p:nvSpPr>
          <p:cNvPr id="14343" name="Text Box 2"/>
          <p:cNvSpPr txBox="1">
            <a:spLocks noChangeArrowheads="1"/>
          </p:cNvSpPr>
          <p:nvPr/>
        </p:nvSpPr>
        <p:spPr bwMode="auto">
          <a:xfrm>
            <a:off x="3711575" y="762000"/>
            <a:ext cx="5203825" cy="6857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Student Fee Review Board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MS PGothic" pitchFamily="34" charset="-12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86200" y="685800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0338F0C4-3158-0440-AD6E-D14E98D5DC74}"/>
              </a:ext>
            </a:extLst>
          </p:cNvPr>
          <p:cNvSpPr/>
          <p:nvPr/>
        </p:nvSpPr>
        <p:spPr>
          <a:xfrm>
            <a:off x="495300" y="2329179"/>
            <a:ext cx="8153400" cy="36576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</a:rPr>
              <a:t>Voting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Mia Amin, SFRB Chair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Emma </a:t>
            </a:r>
            <a:r>
              <a:rPr lang="en-US" sz="2000" dirty="0" err="1">
                <a:solidFill>
                  <a:schemeClr val="tx1"/>
                </a:solidFill>
              </a:rPr>
              <a:t>Hotz</a:t>
            </a:r>
            <a:r>
              <a:rPr lang="en-US" sz="2000" dirty="0">
                <a:solidFill>
                  <a:schemeClr val="tx1"/>
                </a:solidFill>
              </a:rPr>
              <a:t> (continuing from FY21 Cycle)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Greg Romero (2-year appointment)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Ricardo Hill, ASUNM Senator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 err="1">
                <a:solidFill>
                  <a:schemeClr val="tx1"/>
                </a:solidFill>
              </a:rPr>
              <a:t>Sall</a:t>
            </a:r>
            <a:r>
              <a:rPr lang="en-US" sz="2000" dirty="0">
                <a:solidFill>
                  <a:schemeClr val="tx1"/>
                </a:solidFill>
              </a:rPr>
              <a:t> Ryan Ahmadian</a:t>
            </a: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Non-Voting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Kyla Fugate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24A0A185-72D0-C04E-8525-7D260C4783D2}"/>
              </a:ext>
            </a:extLst>
          </p:cNvPr>
          <p:cNvSpPr txBox="1">
            <a:spLocks/>
          </p:cNvSpPr>
          <p:nvPr/>
        </p:nvSpPr>
        <p:spPr bwMode="auto">
          <a:xfrm>
            <a:off x="457200" y="163068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/>
              <a:t>ASUNM MEMBERS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24647B3-2DD4-174A-ACAF-DE462EBDC09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6249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5800"/>
            <a:ext cx="3581400" cy="944880"/>
          </a:xfrm>
          <a:prstGeom prst="rect">
            <a:avLst/>
          </a:prstGeom>
        </p:spPr>
      </p:pic>
      <p:sp>
        <p:nvSpPr>
          <p:cNvPr id="14343" name="Text Box 2"/>
          <p:cNvSpPr txBox="1">
            <a:spLocks noChangeArrowheads="1"/>
          </p:cNvSpPr>
          <p:nvPr/>
        </p:nvSpPr>
        <p:spPr bwMode="auto">
          <a:xfrm>
            <a:off x="3711575" y="762000"/>
            <a:ext cx="5203825" cy="6857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Student Fee Review Board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MS PGothic" pitchFamily="34" charset="-12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86200" y="685800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1434BDE-2D2C-7741-A02A-83465500141D}"/>
              </a:ext>
            </a:extLst>
          </p:cNvPr>
          <p:cNvSpPr/>
          <p:nvPr/>
        </p:nvSpPr>
        <p:spPr>
          <a:xfrm>
            <a:off x="495300" y="2329179"/>
            <a:ext cx="8153400" cy="36576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</a:rPr>
              <a:t>Voting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Naguru </a:t>
            </a:r>
            <a:r>
              <a:rPr lang="en-US" sz="2000" dirty="0" err="1">
                <a:solidFill>
                  <a:schemeClr val="tx1"/>
                </a:solidFill>
              </a:rPr>
              <a:t>Nikhileswara</a:t>
            </a:r>
            <a:r>
              <a:rPr lang="en-US" sz="2000" dirty="0">
                <a:solidFill>
                  <a:schemeClr val="tx1"/>
                </a:solidFill>
              </a:rPr>
              <a:t> Reddy, SFRB Vice-Chair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 err="1">
                <a:solidFill>
                  <a:schemeClr val="tx1"/>
                </a:solidFill>
              </a:rPr>
              <a:t>Bountouraby</a:t>
            </a:r>
            <a:r>
              <a:rPr lang="en-US" sz="2000" dirty="0">
                <a:solidFill>
                  <a:schemeClr val="tx1"/>
                </a:solidFill>
              </a:rPr>
              <a:t> ‘Raby’ </a:t>
            </a:r>
            <a:r>
              <a:rPr lang="en-US" sz="2000" dirty="0" err="1">
                <a:solidFill>
                  <a:schemeClr val="tx1"/>
                </a:solidFill>
              </a:rPr>
              <a:t>Sylla</a:t>
            </a:r>
            <a:br>
              <a:rPr lang="en-US" sz="2000" b="1" dirty="0">
                <a:solidFill>
                  <a:schemeClr val="tx1"/>
                </a:solidFill>
              </a:rPr>
            </a:b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Non-Voting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Victoria Pena-Parr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 err="1">
                <a:solidFill>
                  <a:schemeClr val="tx1"/>
                </a:solidFill>
              </a:rPr>
              <a:t>Urusha</a:t>
            </a:r>
            <a:r>
              <a:rPr lang="en-US" sz="2000" dirty="0">
                <a:solidFill>
                  <a:schemeClr val="tx1"/>
                </a:solidFill>
              </a:rPr>
              <a:t> Thapa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F8805E8A-3FA0-464D-A66A-078A7D894FEA}"/>
              </a:ext>
            </a:extLst>
          </p:cNvPr>
          <p:cNvSpPr txBox="1">
            <a:spLocks/>
          </p:cNvSpPr>
          <p:nvPr/>
        </p:nvSpPr>
        <p:spPr bwMode="auto">
          <a:xfrm>
            <a:off x="457200" y="163068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/>
              <a:t>GPSA MEMBERS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5800"/>
            <a:ext cx="3581400" cy="944880"/>
          </a:xfrm>
          <a:prstGeom prst="rect">
            <a:avLst/>
          </a:prstGeom>
        </p:spPr>
      </p:pic>
      <p:sp>
        <p:nvSpPr>
          <p:cNvPr id="14343" name="Text Box 2"/>
          <p:cNvSpPr txBox="1">
            <a:spLocks noChangeArrowheads="1"/>
          </p:cNvSpPr>
          <p:nvPr/>
        </p:nvSpPr>
        <p:spPr bwMode="auto">
          <a:xfrm>
            <a:off x="3711575" y="762000"/>
            <a:ext cx="5203825" cy="6857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Student Fee Review Board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MS PGothic" pitchFamily="34" charset="-12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86200" y="685800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57200" y="2667000"/>
            <a:ext cx="8153400" cy="381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eaLnBrk="1" hangingPunct="1">
              <a:buFont typeface="Arial" charset="0"/>
              <a:buNone/>
            </a:pPr>
            <a:r>
              <a:rPr lang="en-US" sz="2000" b="1" dirty="0">
                <a:solidFill>
                  <a:srgbClr val="262626"/>
                </a:solidFill>
              </a:rPr>
              <a:t>ELIGIBLE</a:t>
            </a:r>
            <a:endParaRPr lang="en-US" sz="1600" b="1" dirty="0">
              <a:solidFill>
                <a:srgbClr val="262626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b="1" dirty="0">
              <a:solidFill>
                <a:srgbClr val="262626"/>
              </a:solidFill>
            </a:endParaRPr>
          </a:p>
          <a:p>
            <a:pPr marL="0" indent="0" eaLnBrk="1" hangingPunct="1">
              <a:buFont typeface="Wingdings" pitchFamily="2" charset="2"/>
              <a:buChar char="ü"/>
            </a:pPr>
            <a:r>
              <a:rPr lang="en-US" sz="2000" dirty="0">
                <a:solidFill>
                  <a:srgbClr val="262626"/>
                </a:solidFill>
              </a:rPr>
              <a:t> UNM non-academic departments </a:t>
            </a:r>
          </a:p>
          <a:p>
            <a:pPr marL="0" indent="0" eaLnBrk="1" hangingPunct="1"/>
            <a:r>
              <a:rPr lang="en-US" sz="2000" dirty="0">
                <a:solidFill>
                  <a:srgbClr val="262626"/>
                </a:solidFill>
              </a:rPr>
              <a:t>	(programs, organizations, and/or resources centers)</a:t>
            </a:r>
          </a:p>
          <a:p>
            <a:pPr marL="0" indent="0" eaLnBrk="1" hangingPunct="1"/>
            <a:endParaRPr lang="en-US" dirty="0">
              <a:solidFill>
                <a:srgbClr val="262626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2000" b="1" dirty="0">
                <a:solidFill>
                  <a:srgbClr val="262626"/>
                </a:solidFill>
              </a:rPr>
              <a:t>INELIGIBLE</a:t>
            </a:r>
          </a:p>
          <a:p>
            <a:pPr marL="0" indent="0" eaLnBrk="1" hangingPunct="1">
              <a:buFont typeface="Arial" charset="0"/>
              <a:buNone/>
            </a:pPr>
            <a:endParaRPr lang="en-US" sz="1600" b="1" dirty="0">
              <a:solidFill>
                <a:srgbClr val="262626"/>
              </a:solidFill>
            </a:endParaRPr>
          </a:p>
          <a:p>
            <a:pPr marL="285750" indent="-285750">
              <a:buFont typeface="Lucida Grande"/>
              <a:buChar char="✗"/>
            </a:pPr>
            <a:r>
              <a:rPr lang="en-US" sz="2000" dirty="0">
                <a:solidFill>
                  <a:srgbClr val="262626"/>
                </a:solidFill>
              </a:rPr>
              <a:t>Chartered student organizations that submit appropriation application</a:t>
            </a:r>
          </a:p>
          <a:p>
            <a:r>
              <a:rPr lang="en-US" sz="2000" dirty="0">
                <a:solidFill>
                  <a:srgbClr val="262626"/>
                </a:solidFill>
              </a:rPr>
              <a:t>	(to ASUNM Senate or GPSA Council) </a:t>
            </a:r>
          </a:p>
          <a:p>
            <a:pPr marL="285750" indent="-285750">
              <a:buFont typeface="Lucida Grande"/>
              <a:buChar char="✗"/>
            </a:pPr>
            <a:r>
              <a:rPr lang="en-US" sz="2000" dirty="0">
                <a:solidFill>
                  <a:srgbClr val="262626"/>
                </a:solidFill>
              </a:rPr>
              <a:t>Organizations independent of UNM</a:t>
            </a:r>
          </a:p>
          <a:p>
            <a:r>
              <a:rPr lang="en-US" dirty="0">
                <a:solidFill>
                  <a:srgbClr val="262626"/>
                </a:solidFill>
              </a:rPr>
              <a:t>	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B69BCD59-EBF5-F243-8555-831A286CE1DD}"/>
              </a:ext>
            </a:extLst>
          </p:cNvPr>
          <p:cNvSpPr txBox="1">
            <a:spLocks/>
          </p:cNvSpPr>
          <p:nvPr/>
        </p:nvSpPr>
        <p:spPr bwMode="auto">
          <a:xfrm>
            <a:off x="457200" y="163068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/>
              <a:t>UNIT ELIGIBILITY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0C47687-91A8-C644-865E-74FE0ABD2374}"/>
              </a:ext>
            </a:extLst>
          </p:cNvPr>
          <p:cNvSpPr/>
          <p:nvPr/>
        </p:nvSpPr>
        <p:spPr>
          <a:xfrm>
            <a:off x="495300" y="2329179"/>
            <a:ext cx="8153400" cy="36576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- Applicants will not be required to submit paper copies.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- Applications should be submitted via email to </a:t>
            </a:r>
            <a:r>
              <a:rPr lang="en-US" sz="2000" dirty="0" err="1">
                <a:solidFill>
                  <a:schemeClr val="tx1"/>
                </a:solidFill>
              </a:rPr>
              <a:t>sfrb@unm.edu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- All in-person interactions will be converted to Zoom meetings.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- Zoom links will be available on </a:t>
            </a:r>
            <a:r>
              <a:rPr lang="en-US" sz="2000" dirty="0" err="1">
                <a:solidFill>
                  <a:schemeClr val="tx1"/>
                </a:solidFill>
              </a:rPr>
              <a:t>sfrb.unm.edu</a:t>
            </a:r>
            <a:r>
              <a:rPr lang="en-US" sz="2000" dirty="0">
                <a:solidFill>
                  <a:schemeClr val="tx1"/>
                </a:solidFill>
              </a:rPr>
              <a:t> at least 72 hours in advance.</a:t>
            </a: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*** Due to recent changes, we urge applicants to be mindful of their requested funds and cognizant that units are unlikely to receive an increase in funds from the previous years.</a:t>
            </a:r>
          </a:p>
          <a:p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C1A17230-99DD-4B40-AB84-358ED06A0B42}"/>
              </a:ext>
            </a:extLst>
          </p:cNvPr>
          <p:cNvSpPr txBox="1">
            <a:spLocks/>
          </p:cNvSpPr>
          <p:nvPr/>
        </p:nvSpPr>
        <p:spPr bwMode="auto">
          <a:xfrm>
            <a:off x="457200" y="163068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/>
              <a:t>FY 22 Application Changes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5800"/>
            <a:ext cx="3581400" cy="944880"/>
          </a:xfrm>
          <a:prstGeom prst="rect">
            <a:avLst/>
          </a:prstGeom>
        </p:spPr>
      </p:pic>
      <p:sp>
        <p:nvSpPr>
          <p:cNvPr id="14343" name="Text Box 2"/>
          <p:cNvSpPr txBox="1">
            <a:spLocks noChangeArrowheads="1"/>
          </p:cNvSpPr>
          <p:nvPr/>
        </p:nvSpPr>
        <p:spPr bwMode="auto">
          <a:xfrm>
            <a:off x="3711575" y="762000"/>
            <a:ext cx="5203825" cy="6857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Student Fee Review Board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MS PGothic" pitchFamily="34" charset="-12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86200" y="685800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7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2">
            <a:extLst>
              <a:ext uri="{FF2B5EF4-FFF2-40B4-BE49-F238E27FC236}">
                <a16:creationId xmlns:a16="http://schemas.microsoft.com/office/drawing/2014/main" id="{AA3CDE26-C381-5940-A519-C40736EE3C57}"/>
              </a:ext>
            </a:extLst>
          </p:cNvPr>
          <p:cNvSpPr txBox="1">
            <a:spLocks/>
          </p:cNvSpPr>
          <p:nvPr/>
        </p:nvSpPr>
        <p:spPr bwMode="auto">
          <a:xfrm>
            <a:off x="457200" y="163068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/>
              <a:t>FY 22 POLICY UPDATES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5800"/>
            <a:ext cx="3581400" cy="944880"/>
          </a:xfrm>
          <a:prstGeom prst="rect">
            <a:avLst/>
          </a:prstGeom>
        </p:spPr>
      </p:pic>
      <p:sp>
        <p:nvSpPr>
          <p:cNvPr id="14343" name="Text Box 2"/>
          <p:cNvSpPr txBox="1">
            <a:spLocks noChangeArrowheads="1"/>
          </p:cNvSpPr>
          <p:nvPr/>
        </p:nvSpPr>
        <p:spPr bwMode="auto">
          <a:xfrm>
            <a:off x="3711575" y="762000"/>
            <a:ext cx="5203825" cy="6857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Student Fee Review Board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MS PGothic" pitchFamily="34" charset="-12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86200" y="685800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62000" y="2819400"/>
            <a:ext cx="7772400" cy="3352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3200" dirty="0"/>
              <a:t>(No policy updates)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5800"/>
            <a:ext cx="3581400" cy="944880"/>
          </a:xfrm>
          <a:prstGeom prst="rect">
            <a:avLst/>
          </a:prstGeom>
        </p:spPr>
      </p:pic>
      <p:sp>
        <p:nvSpPr>
          <p:cNvPr id="14343" name="Text Box 2"/>
          <p:cNvSpPr txBox="1">
            <a:spLocks noChangeArrowheads="1"/>
          </p:cNvSpPr>
          <p:nvPr/>
        </p:nvSpPr>
        <p:spPr bwMode="auto">
          <a:xfrm>
            <a:off x="3711575" y="762000"/>
            <a:ext cx="5203825" cy="6857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Student Fee Review Board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MS PGothic" pitchFamily="34" charset="-12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86200" y="685800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2">
            <a:extLst>
              <a:ext uri="{FF2B5EF4-FFF2-40B4-BE49-F238E27FC236}">
                <a16:creationId xmlns:a16="http://schemas.microsoft.com/office/drawing/2014/main" id="{55803A3A-325A-F34A-AC8C-402091156C62}"/>
              </a:ext>
            </a:extLst>
          </p:cNvPr>
          <p:cNvSpPr txBox="1">
            <a:spLocks/>
          </p:cNvSpPr>
          <p:nvPr/>
        </p:nvSpPr>
        <p:spPr bwMode="auto">
          <a:xfrm>
            <a:off x="457200" y="163068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/>
              <a:t>FUNDING CONSIDERATIONS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1CD99C4-6E3F-5043-82F0-0B46298D0672}"/>
              </a:ext>
            </a:extLst>
          </p:cNvPr>
          <p:cNvSpPr/>
          <p:nvPr/>
        </p:nvSpPr>
        <p:spPr>
          <a:xfrm>
            <a:off x="495300" y="2329179"/>
            <a:ext cx="8153400" cy="36576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Impact on Students:</a:t>
            </a:r>
          </a:p>
          <a:p>
            <a:r>
              <a:rPr lang="en-US" sz="2000" dirty="0">
                <a:solidFill>
                  <a:schemeClr val="tx1"/>
                </a:solidFill>
              </a:rPr>
              <a:t>Potential benefits the entire UNM camps</a:t>
            </a:r>
          </a:p>
          <a:p>
            <a:r>
              <a:rPr lang="en-US" sz="2000" dirty="0">
                <a:solidFill>
                  <a:schemeClr val="tx1"/>
                </a:solidFill>
              </a:rPr>
              <a:t>Applicability to student fees</a:t>
            </a:r>
          </a:p>
          <a:p>
            <a:r>
              <a:rPr lang="en-US" sz="2000" dirty="0">
                <a:solidFill>
                  <a:schemeClr val="tx1"/>
                </a:solidFill>
              </a:rPr>
              <a:t>Advancement of student learning  </a:t>
            </a:r>
          </a:p>
          <a:p>
            <a:r>
              <a:rPr lang="en-US" sz="2000" dirty="0">
                <a:solidFill>
                  <a:schemeClr val="tx1"/>
                </a:solidFill>
              </a:rPr>
              <a:t>Unique need on campus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Funding Availability:</a:t>
            </a:r>
          </a:p>
          <a:p>
            <a:r>
              <a:rPr lang="en-US" sz="2000" dirty="0">
                <a:solidFill>
                  <a:schemeClr val="tx1"/>
                </a:solidFill>
              </a:rPr>
              <a:t>Justification of funding increase/decrease</a:t>
            </a:r>
          </a:p>
          <a:p>
            <a:r>
              <a:rPr lang="en-US" sz="2000" dirty="0">
                <a:solidFill>
                  <a:schemeClr val="tx1"/>
                </a:solidFill>
              </a:rPr>
              <a:t>External funding sources</a:t>
            </a:r>
          </a:p>
          <a:p>
            <a:r>
              <a:rPr lang="en-US" sz="2000" dirty="0">
                <a:solidFill>
                  <a:schemeClr val="tx1"/>
                </a:solidFill>
              </a:rPr>
              <a:t>Use of reserves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>
            <a:extLst>
              <a:ext uri="{FF2B5EF4-FFF2-40B4-BE49-F238E27FC236}">
                <a16:creationId xmlns:a16="http://schemas.microsoft.com/office/drawing/2014/main" id="{06FB2C7D-E54D-6A44-88C8-D2A630AE0A8D}"/>
              </a:ext>
            </a:extLst>
          </p:cNvPr>
          <p:cNvSpPr txBox="1">
            <a:spLocks/>
          </p:cNvSpPr>
          <p:nvPr/>
        </p:nvSpPr>
        <p:spPr bwMode="auto">
          <a:xfrm>
            <a:off x="457200" y="163068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/>
              <a:t>POTENTIAL FUNDING OUTCOMES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5800"/>
            <a:ext cx="3581400" cy="944880"/>
          </a:xfrm>
          <a:prstGeom prst="rect">
            <a:avLst/>
          </a:prstGeom>
        </p:spPr>
      </p:pic>
      <p:sp>
        <p:nvSpPr>
          <p:cNvPr id="14343" name="Text Box 2"/>
          <p:cNvSpPr txBox="1">
            <a:spLocks noChangeArrowheads="1"/>
          </p:cNvSpPr>
          <p:nvPr/>
        </p:nvSpPr>
        <p:spPr bwMode="auto">
          <a:xfrm>
            <a:off x="3711575" y="762000"/>
            <a:ext cx="5203825" cy="6857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MS PGothic" pitchFamily="34" charset="-128"/>
              </a:rPr>
              <a:t>Student Fee Review Board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MS PGothic" pitchFamily="34" charset="-12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86200" y="685800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33400" y="2895600"/>
            <a:ext cx="8229600" cy="35052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 eaLnBrk="1" hangingPunct="1">
              <a:spcAft>
                <a:spcPts val="1200"/>
              </a:spcAft>
              <a:buFont typeface="Lucida Grande"/>
              <a:buChar char="­"/>
            </a:pPr>
            <a:r>
              <a:rPr lang="en-US" sz="2000" dirty="0">
                <a:solidFill>
                  <a:srgbClr val="262626"/>
                </a:solidFill>
              </a:rPr>
              <a:t>SFRB provides</a:t>
            </a:r>
            <a:r>
              <a:rPr lang="en-US" sz="2000" i="1" dirty="0">
                <a:solidFill>
                  <a:srgbClr val="262626"/>
                </a:solidFill>
              </a:rPr>
              <a:t> </a:t>
            </a:r>
            <a:r>
              <a:rPr lang="en-US" sz="2000" b="1" i="1" dirty="0">
                <a:solidFill>
                  <a:srgbClr val="262626"/>
                </a:solidFill>
              </a:rPr>
              <a:t>recommendations </a:t>
            </a:r>
            <a:r>
              <a:rPr lang="en-US" sz="2000" dirty="0">
                <a:solidFill>
                  <a:srgbClr val="262626"/>
                </a:solidFill>
              </a:rPr>
              <a:t>to the BLT &amp; UNM Regents</a:t>
            </a:r>
          </a:p>
          <a:p>
            <a:pPr marL="342900" indent="-342900" eaLnBrk="1" hangingPunct="1">
              <a:spcAft>
                <a:spcPts val="1200"/>
              </a:spcAft>
              <a:buFont typeface="Lucida Grande"/>
              <a:buChar char="­"/>
            </a:pPr>
            <a:r>
              <a:rPr lang="en-US" sz="2000" dirty="0">
                <a:solidFill>
                  <a:srgbClr val="262626"/>
                </a:solidFill>
              </a:rPr>
              <a:t>There is no guarantee of funding</a:t>
            </a:r>
          </a:p>
          <a:p>
            <a:pPr marL="342900" indent="-342900" eaLnBrk="1" hangingPunct="1">
              <a:spcAft>
                <a:spcPts val="1200"/>
              </a:spcAft>
              <a:buFont typeface="Lucida Grande"/>
              <a:buChar char="­"/>
            </a:pPr>
            <a:r>
              <a:rPr lang="en-US" sz="2000" dirty="0">
                <a:solidFill>
                  <a:srgbClr val="262626"/>
                </a:solidFill>
              </a:rPr>
              <a:t>The SFRB may direct programs to more appropriate funding sources </a:t>
            </a:r>
          </a:p>
          <a:p>
            <a:pPr eaLnBrk="1" hangingPunct="1">
              <a:spcAft>
                <a:spcPts val="1200"/>
              </a:spcAft>
            </a:pPr>
            <a:endParaRPr lang="en-US" sz="2000" dirty="0">
              <a:solidFill>
                <a:srgbClr val="262626"/>
              </a:solidFill>
            </a:endParaRPr>
          </a:p>
          <a:p>
            <a:pPr algn="ctr" eaLnBrk="1" hangingPunct="1">
              <a:spcAft>
                <a:spcPts val="1200"/>
              </a:spcAft>
            </a:pPr>
            <a:r>
              <a:rPr lang="en-US" sz="2000" i="1" dirty="0">
                <a:solidFill>
                  <a:srgbClr val="262626"/>
                </a:solidFill>
              </a:rPr>
              <a:t>The SFRB must consider </a:t>
            </a:r>
            <a:r>
              <a:rPr lang="en-US" sz="2000" b="1" i="1" dirty="0">
                <a:solidFill>
                  <a:srgbClr val="262626"/>
                </a:solidFill>
              </a:rPr>
              <a:t>access and affordability </a:t>
            </a:r>
            <a:r>
              <a:rPr lang="en-US" sz="2000" i="1" dirty="0">
                <a:solidFill>
                  <a:srgbClr val="262626"/>
                </a:solidFill>
              </a:rPr>
              <a:t>of education in its recommendations.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8343</TotalTime>
  <Words>810</Words>
  <Application>Microsoft Macintosh PowerPoint</Application>
  <PresentationFormat>On-screen Show (4:3)</PresentationFormat>
  <Paragraphs>163</Paragraphs>
  <Slides>17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Garamond</vt:lpstr>
      <vt:lpstr>Lucida Grande</vt:lpstr>
      <vt:lpstr>Wingdings</vt:lpstr>
      <vt:lpstr>Office Theme</vt:lpstr>
      <vt:lpstr>SFRB Applicant Workshop FY2021-22 Funding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FY22 Funding  Funding based on revenue (Total $ Amount) Organizations will receive set amount Funding will not Increase/Decrease with enrollment  Vote of Approval Supermajority: 6 of 7 </vt:lpstr>
      <vt:lpstr>FY22 Funding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Terry Babbitt</dc:creator>
  <cp:lastModifiedBy>Muskan Amin</cp:lastModifiedBy>
  <cp:revision>636</cp:revision>
  <cp:lastPrinted>2012-11-06T20:45:18Z</cp:lastPrinted>
  <dcterms:created xsi:type="dcterms:W3CDTF">2012-10-01T21:19:40Z</dcterms:created>
  <dcterms:modified xsi:type="dcterms:W3CDTF">2020-08-04T20:42:40Z</dcterms:modified>
</cp:coreProperties>
</file>